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8288000" cy="10287000"/>
  <p:notesSz cx="6858000" cy="9144000"/>
  <p:embeddedFontLst>
    <p:embeddedFont>
      <p:font typeface="Canva Sans" panose="020B0604020202020204" charset="0"/>
      <p:regular r:id="rId10"/>
    </p:embeddedFont>
    <p:embeddedFont>
      <p:font typeface="Modern No. 20" panose="02070704070505020303" pitchFamily="18" charset="0"/>
      <p:regular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90625" y="9117337"/>
            <a:ext cx="15815714" cy="669699"/>
            <a:chOff x="0" y="0"/>
            <a:chExt cx="21087619" cy="892932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90865"/>
              <a:ext cx="1460500" cy="711201"/>
              <a:chOff x="0" y="0"/>
              <a:chExt cx="1460500" cy="711201"/>
            </a:xfrm>
          </p:grpSpPr>
          <p:sp>
            <p:nvSpPr>
              <p:cNvPr id="5" name="Freeform 5" descr="preencoded.png"/>
              <p:cNvSpPr/>
              <p:nvPr/>
            </p:nvSpPr>
            <p:spPr>
              <a:xfrm>
                <a:off x="0" y="0"/>
                <a:ext cx="14605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460500" h="711200">
                    <a:moveTo>
                      <a:pt x="0" y="0"/>
                    </a:moveTo>
                    <a:lnTo>
                      <a:pt x="1460500" y="0"/>
                    </a:lnTo>
                    <a:lnTo>
                      <a:pt x="1460500" y="711200"/>
                    </a:lnTo>
                    <a:lnTo>
                      <a:pt x="0" y="711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456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866900" y="431508"/>
              <a:ext cx="7556499" cy="25400"/>
              <a:chOff x="0" y="0"/>
              <a:chExt cx="7556499" cy="25400"/>
            </a:xfrm>
          </p:grpSpPr>
          <p:sp>
            <p:nvSpPr>
              <p:cNvPr id="7" name="Freeform 7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2109451" y="431508"/>
              <a:ext cx="7556497" cy="25400"/>
              <a:chOff x="0" y="0"/>
              <a:chExt cx="7556497" cy="25400"/>
            </a:xfrm>
          </p:grpSpPr>
          <p:sp>
            <p:nvSpPr>
              <p:cNvPr id="9" name="Freeform 9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0194687" y="0"/>
              <a:ext cx="892932" cy="892932"/>
            </a:xfrm>
            <a:custGeom>
              <a:avLst/>
              <a:gdLst/>
              <a:ahLst/>
              <a:cxnLst/>
              <a:rect l="l" t="t" r="r" b="b"/>
              <a:pathLst>
                <a:path w="892932" h="892932">
                  <a:moveTo>
                    <a:pt x="0" y="0"/>
                  </a:moveTo>
                  <a:lnTo>
                    <a:pt x="892932" y="0"/>
                  </a:lnTo>
                  <a:lnTo>
                    <a:pt x="892932" y="892932"/>
                  </a:lnTo>
                  <a:lnTo>
                    <a:pt x="0" y="89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8778100" y="279117"/>
              <a:ext cx="3652800" cy="418894"/>
              <a:chOff x="0" y="0"/>
              <a:chExt cx="3652800" cy="41889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652800" cy="418894"/>
              </a:xfrm>
              <a:custGeom>
                <a:avLst/>
                <a:gdLst/>
                <a:ahLst/>
                <a:cxnLst/>
                <a:rect l="l" t="t" r="r" b="b"/>
                <a:pathLst>
                  <a:path w="3652800" h="418894">
                    <a:moveTo>
                      <a:pt x="0" y="0"/>
                    </a:moveTo>
                    <a:lnTo>
                      <a:pt x="3652800" y="0"/>
                    </a:lnTo>
                    <a:lnTo>
                      <a:pt x="3652800" y="418894"/>
                    </a:lnTo>
                    <a:lnTo>
                      <a:pt x="0" y="4188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3652800" cy="42841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002"/>
                  </a:lnSpc>
                </a:pPr>
                <a:r>
                  <a:rPr lang="en-US" sz="1600" b="1">
                    <a:solidFill>
                      <a:srgbClr val="D0CCE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CBIT Hacktoberfest 2025</a:t>
                </a:r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5410200" y="527147"/>
            <a:ext cx="7772399" cy="1395709"/>
            <a:chOff x="-1431068" y="-19050"/>
            <a:chExt cx="10300721" cy="18497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34640" cy="1830677"/>
            </a:xfrm>
            <a:custGeom>
              <a:avLst/>
              <a:gdLst/>
              <a:ahLst/>
              <a:cxnLst/>
              <a:rect l="l" t="t" r="r" b="b"/>
              <a:pathLst>
                <a:path w="7034640" h="1830677">
                  <a:moveTo>
                    <a:pt x="0" y="0"/>
                  </a:moveTo>
                  <a:lnTo>
                    <a:pt x="7034640" y="0"/>
                  </a:lnTo>
                  <a:lnTo>
                    <a:pt x="7034640" y="1830677"/>
                  </a:lnTo>
                  <a:lnTo>
                    <a:pt x="0" y="183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431068" y="-19050"/>
              <a:ext cx="10300721" cy="18497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323"/>
                </a:lnSpc>
              </a:pPr>
              <a:r>
                <a:rPr lang="en-US" sz="6799" b="1" dirty="0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{</a:t>
              </a:r>
              <a:r>
                <a:rPr lang="en-US" sz="67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Team No. 48 </a:t>
              </a:r>
              <a:r>
                <a:rPr lang="en-US" sz="6799" b="1" dirty="0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}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4601201"/>
            <a:ext cx="5331440" cy="1365150"/>
            <a:chOff x="0" y="0"/>
            <a:chExt cx="7149504" cy="1830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149505" cy="1830677"/>
            </a:xfrm>
            <a:custGeom>
              <a:avLst/>
              <a:gdLst/>
              <a:ahLst/>
              <a:cxnLst/>
              <a:rect l="l" t="t" r="r" b="b"/>
              <a:pathLst>
                <a:path w="7149505" h="1830677">
                  <a:moveTo>
                    <a:pt x="0" y="0"/>
                  </a:moveTo>
                  <a:lnTo>
                    <a:pt x="7149505" y="0"/>
                  </a:lnTo>
                  <a:lnTo>
                    <a:pt x="7149505" y="1830677"/>
                  </a:lnTo>
                  <a:lnTo>
                    <a:pt x="0" y="183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7149504" cy="184020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63"/>
                </a:lnSpc>
              </a:pPr>
              <a:r>
                <a:rPr lang="en-US" sz="43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Team Members: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78158" y="5726815"/>
            <a:ext cx="7158399" cy="277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41" lvl="1" indent="-289371" algn="l">
              <a:lnSpc>
                <a:spcPts val="4449"/>
              </a:lnSpc>
              <a:buAutoNum type="arabicPeriod"/>
            </a:pPr>
            <a:r>
              <a:rPr lang="en-US" sz="26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Vedank Shinde</a:t>
            </a:r>
          </a:p>
          <a:p>
            <a:pPr marL="578741" lvl="1" indent="-289371" algn="l">
              <a:lnSpc>
                <a:spcPts val="4449"/>
              </a:lnSpc>
              <a:buAutoNum type="arabicPeriod"/>
            </a:pPr>
            <a:r>
              <a:rPr lang="en-US" sz="26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Shruti Dwivedi</a:t>
            </a:r>
          </a:p>
          <a:p>
            <a:pPr marL="578741" lvl="1" indent="-289371" algn="l">
              <a:lnSpc>
                <a:spcPts val="4449"/>
              </a:lnSpc>
              <a:buAutoNum type="arabicPeriod"/>
            </a:pPr>
            <a:r>
              <a:rPr lang="en-US" sz="26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Pradyumna </a:t>
            </a:r>
            <a:r>
              <a:rPr lang="en-US" sz="268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Shingnapurkar</a:t>
            </a:r>
            <a:endParaRPr lang="en-US" sz="268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8741" lvl="1" indent="-289371" algn="l">
              <a:lnSpc>
                <a:spcPts val="4449"/>
              </a:lnSpc>
              <a:buAutoNum type="arabicPeriod"/>
            </a:pPr>
            <a:r>
              <a:rPr lang="en-US" sz="26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Shivani Bhosale</a:t>
            </a:r>
          </a:p>
          <a:p>
            <a:pPr marL="578741" lvl="1" indent="-289371" algn="l">
              <a:lnSpc>
                <a:spcPts val="4449"/>
              </a:lnSpc>
              <a:buAutoNum type="arabicPeriod"/>
            </a:pPr>
            <a:r>
              <a:rPr lang="en-US" sz="26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Teammate 4 Name 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1922856"/>
            <a:ext cx="7396605" cy="1360890"/>
            <a:chOff x="0" y="0"/>
            <a:chExt cx="9949952" cy="18306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949953" cy="1830677"/>
            </a:xfrm>
            <a:custGeom>
              <a:avLst/>
              <a:gdLst/>
              <a:ahLst/>
              <a:cxnLst/>
              <a:rect l="l" t="t" r="r" b="b"/>
              <a:pathLst>
                <a:path w="9949953" h="1830677">
                  <a:moveTo>
                    <a:pt x="0" y="0"/>
                  </a:moveTo>
                  <a:lnTo>
                    <a:pt x="9949953" y="0"/>
                  </a:lnTo>
                  <a:lnTo>
                    <a:pt x="9949953" y="1830677"/>
                  </a:lnTo>
                  <a:lnTo>
                    <a:pt x="0" y="183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9949952" cy="184020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63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Problem Statement Title: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22021E-BEA9-4469-45FD-DC117320366E}"/>
              </a:ext>
            </a:extLst>
          </p:cNvPr>
          <p:cNvSpPr txBox="1"/>
          <p:nvPr/>
        </p:nvSpPr>
        <p:spPr>
          <a:xfrm>
            <a:off x="1028699" y="3048470"/>
            <a:ext cx="165639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PS45: Statement: Quantum-Resistant Blockchain Security (Advanced)</a:t>
            </a:r>
            <a:r>
              <a:rPr lang="en-IN" sz="20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Description:Develop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 a blockchain framework that integrates post-quantum cryptographic techniques, </a:t>
            </a:r>
            <a:r>
              <a:rPr lang="en-IN" sz="20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suchas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 lattice-based and hash-based signatures, into consensus and transaction validation. </a:t>
            </a:r>
            <a:r>
              <a:rPr lang="en-IN" sz="20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Thesystem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 ensures resilience against quantum attacks while maintaining performance, </a:t>
            </a:r>
            <a:r>
              <a:rPr lang="en-IN" sz="20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scalability,and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 data integrity for decentralized finance, supply chains, and digital identity </a:t>
            </a:r>
            <a:r>
              <a:rPr lang="en-IN" sz="20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platforms.Additionally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, it implements secure migration strategies for existing blockchain data </a:t>
            </a:r>
            <a:r>
              <a:rPr lang="en-IN" sz="20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andevaluates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 trade-offs between computational overhead and network efficiency to </a:t>
            </a:r>
            <a:r>
              <a:rPr lang="en-IN" sz="20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achievepractical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, future-proof security.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>
              <a:latin typeface="Modern No. 20" panose="02070704070505020303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600071"/>
            <a:ext cx="7274992" cy="1366770"/>
            <a:chOff x="0" y="0"/>
            <a:chExt cx="9699989" cy="18223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99990" cy="1822359"/>
            </a:xfrm>
            <a:custGeom>
              <a:avLst/>
              <a:gdLst/>
              <a:ahLst/>
              <a:cxnLst/>
              <a:rect l="l" t="t" r="r" b="b"/>
              <a:pathLst>
                <a:path w="9699990" h="1822359">
                  <a:moveTo>
                    <a:pt x="0" y="0"/>
                  </a:moveTo>
                  <a:lnTo>
                    <a:pt x="9699990" y="0"/>
                  </a:lnTo>
                  <a:lnTo>
                    <a:pt x="9699990" y="1822359"/>
                  </a:lnTo>
                  <a:lnTo>
                    <a:pt x="0" y="1822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9699989" cy="18318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120"/>
                </a:lnSpc>
              </a:pPr>
              <a:r>
                <a:rPr lang="en-US" sz="5000" b="1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{ </a:t>
              </a:r>
              <a:r>
                <a:rPr lang="en-US" sz="50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Proposed Solution</a:t>
              </a:r>
              <a:r>
                <a:rPr lang="en-US" sz="5000" b="1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}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625" y="9117337"/>
            <a:ext cx="15815714" cy="669699"/>
            <a:chOff x="0" y="0"/>
            <a:chExt cx="21087619" cy="89293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90865"/>
              <a:ext cx="1460500" cy="711201"/>
              <a:chOff x="0" y="0"/>
              <a:chExt cx="1460500" cy="711201"/>
            </a:xfrm>
          </p:grpSpPr>
          <p:sp>
            <p:nvSpPr>
              <p:cNvPr id="8" name="Freeform 8" descr="preencoded.png"/>
              <p:cNvSpPr/>
              <p:nvPr/>
            </p:nvSpPr>
            <p:spPr>
              <a:xfrm>
                <a:off x="0" y="0"/>
                <a:ext cx="14605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460500" h="711200">
                    <a:moveTo>
                      <a:pt x="0" y="0"/>
                    </a:moveTo>
                    <a:lnTo>
                      <a:pt x="1460500" y="0"/>
                    </a:lnTo>
                    <a:lnTo>
                      <a:pt x="1460500" y="711200"/>
                    </a:lnTo>
                    <a:lnTo>
                      <a:pt x="0" y="711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456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866900" y="431508"/>
              <a:ext cx="7556499" cy="25400"/>
              <a:chOff x="0" y="0"/>
              <a:chExt cx="7556499" cy="25400"/>
            </a:xfrm>
          </p:grpSpPr>
          <p:sp>
            <p:nvSpPr>
              <p:cNvPr id="10" name="Freeform 10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2109451" y="431508"/>
              <a:ext cx="7556497" cy="25400"/>
              <a:chOff x="0" y="0"/>
              <a:chExt cx="7556497" cy="25400"/>
            </a:xfrm>
          </p:grpSpPr>
          <p:sp>
            <p:nvSpPr>
              <p:cNvPr id="12" name="Freeform 12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20194687" y="0"/>
              <a:ext cx="892932" cy="892932"/>
            </a:xfrm>
            <a:custGeom>
              <a:avLst/>
              <a:gdLst/>
              <a:ahLst/>
              <a:cxnLst/>
              <a:rect l="l" t="t" r="r" b="b"/>
              <a:pathLst>
                <a:path w="892932" h="892932">
                  <a:moveTo>
                    <a:pt x="0" y="0"/>
                  </a:moveTo>
                  <a:lnTo>
                    <a:pt x="892932" y="0"/>
                  </a:lnTo>
                  <a:lnTo>
                    <a:pt x="892932" y="892932"/>
                  </a:lnTo>
                  <a:lnTo>
                    <a:pt x="0" y="89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8778100" y="279117"/>
              <a:ext cx="3652800" cy="418894"/>
              <a:chOff x="0" y="0"/>
              <a:chExt cx="3652800" cy="41889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652800" cy="418894"/>
              </a:xfrm>
              <a:custGeom>
                <a:avLst/>
                <a:gdLst/>
                <a:ahLst/>
                <a:cxnLst/>
                <a:rect l="l" t="t" r="r" b="b"/>
                <a:pathLst>
                  <a:path w="3652800" h="418894">
                    <a:moveTo>
                      <a:pt x="0" y="0"/>
                    </a:moveTo>
                    <a:lnTo>
                      <a:pt x="3652800" y="0"/>
                    </a:lnTo>
                    <a:lnTo>
                      <a:pt x="3652800" y="418894"/>
                    </a:lnTo>
                    <a:lnTo>
                      <a:pt x="0" y="4188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3652800" cy="42841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002"/>
                  </a:lnSpc>
                </a:pPr>
                <a:r>
                  <a:rPr lang="en-US" sz="1600" b="1">
                    <a:solidFill>
                      <a:srgbClr val="D0CCE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CBIT Hacktoberfest 2025</a:t>
                </a:r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15773400" y="336499"/>
            <a:ext cx="189830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no.48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1EEABA-8F94-829F-773E-E26E50F56912}"/>
              </a:ext>
            </a:extLst>
          </p:cNvPr>
          <p:cNvSpPr txBox="1"/>
          <p:nvPr/>
        </p:nvSpPr>
        <p:spPr>
          <a:xfrm>
            <a:off x="1447800" y="2247900"/>
            <a:ext cx="14782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odern No. 20" panose="02070704070505020303" pitchFamily="18" charset="0"/>
              </a:rPr>
              <a:t>THE QUANTUM IOT SECURITY CRISIS</a:t>
            </a:r>
          </a:p>
          <a:p>
            <a:endParaRPr lang="en-IN" sz="2400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odern No. 20" panose="02070704070505020303" pitchFamily="18" charset="0"/>
              </a:rPr>
              <a:t>• Quantum computers can break today's IoT security (RSA, ECC)</a:t>
            </a:r>
          </a:p>
          <a:p>
            <a:r>
              <a:rPr lang="en-IN" sz="2400" dirty="0">
                <a:solidFill>
                  <a:schemeClr val="bg1"/>
                </a:solidFill>
                <a:latin typeface="Modern No. 20" panose="02070704070505020303" pitchFamily="18" charset="0"/>
              </a:rPr>
              <a:t>• IoT devices are resource-constrained</a:t>
            </a:r>
          </a:p>
          <a:p>
            <a:r>
              <a:rPr lang="en-IN" sz="2400" dirty="0">
                <a:solidFill>
                  <a:schemeClr val="bg1"/>
                </a:solidFill>
                <a:latin typeface="Modern No. 20" panose="02070704070505020303" pitchFamily="18" charset="0"/>
              </a:rPr>
              <a:t>• Can't handle heavy Post-Quantum Cryptography (PQC)</a:t>
            </a:r>
          </a:p>
          <a:p>
            <a:endParaRPr lang="en-IN" sz="2400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odern No. 20" panose="02070704070505020303" pitchFamily="18" charset="0"/>
              </a:rPr>
              <a:t>RESULT: Devices are either:</a:t>
            </a:r>
          </a:p>
          <a:p>
            <a:r>
              <a:rPr lang="en-IN" sz="2400" dirty="0">
                <a:solidFill>
                  <a:schemeClr val="bg1"/>
                </a:solidFill>
                <a:latin typeface="Modern No. 20" panose="02070704070505020303" pitchFamily="18" charset="0"/>
              </a:rPr>
              <a:t>• INSECURE against quantum attacks</a:t>
            </a:r>
          </a:p>
          <a:p>
            <a:r>
              <a:rPr lang="en-IN" sz="2400" dirty="0">
                <a:solidFill>
                  <a:schemeClr val="bg1"/>
                </a:solidFill>
                <a:latin typeface="Modern No. 20" panose="02070704070505020303" pitchFamily="18" charset="0"/>
              </a:rPr>
              <a:t>• TOO SLOW &amp; ENERGY-HUNGRY with current PQC</a:t>
            </a:r>
          </a:p>
          <a:p>
            <a:endParaRPr lang="en-IN" sz="2400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odern No. 20" panose="02070704070505020303" pitchFamily="18" charset="0"/>
              </a:rPr>
              <a:t>MARKET GAP: No lightweight hardware-friendly PQC solution for IoT exists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E18DEE-7EFF-9227-AAEB-81B24C0B6F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429999"/>
            <a:ext cx="6629400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579884"/>
            <a:ext cx="5015677" cy="1366770"/>
            <a:chOff x="0" y="0"/>
            <a:chExt cx="6687569" cy="18223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87570" cy="1822359"/>
            </a:xfrm>
            <a:custGeom>
              <a:avLst/>
              <a:gdLst/>
              <a:ahLst/>
              <a:cxnLst/>
              <a:rect l="l" t="t" r="r" b="b"/>
              <a:pathLst>
                <a:path w="6687570" h="1822359">
                  <a:moveTo>
                    <a:pt x="0" y="0"/>
                  </a:moveTo>
                  <a:lnTo>
                    <a:pt x="6687570" y="0"/>
                  </a:lnTo>
                  <a:lnTo>
                    <a:pt x="6687570" y="1822359"/>
                  </a:lnTo>
                  <a:lnTo>
                    <a:pt x="0" y="1822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687569" cy="18318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120"/>
                </a:lnSpc>
              </a:pPr>
              <a:r>
                <a:rPr lang="en-US" sz="5000" b="1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{ </a:t>
              </a:r>
              <a:r>
                <a:rPr lang="en-US" sz="50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Tech Stack </a:t>
              </a:r>
              <a:r>
                <a:rPr lang="en-US" sz="5000" b="1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}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625" y="9117337"/>
            <a:ext cx="15815714" cy="669699"/>
            <a:chOff x="0" y="0"/>
            <a:chExt cx="21087619" cy="89293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90865"/>
              <a:ext cx="1460500" cy="711201"/>
              <a:chOff x="0" y="0"/>
              <a:chExt cx="1460500" cy="711201"/>
            </a:xfrm>
          </p:grpSpPr>
          <p:sp>
            <p:nvSpPr>
              <p:cNvPr id="8" name="Freeform 8" descr="preencoded.png"/>
              <p:cNvSpPr/>
              <p:nvPr/>
            </p:nvSpPr>
            <p:spPr>
              <a:xfrm>
                <a:off x="0" y="0"/>
                <a:ext cx="14605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460500" h="711200">
                    <a:moveTo>
                      <a:pt x="0" y="0"/>
                    </a:moveTo>
                    <a:lnTo>
                      <a:pt x="1460500" y="0"/>
                    </a:lnTo>
                    <a:lnTo>
                      <a:pt x="1460500" y="711200"/>
                    </a:lnTo>
                    <a:lnTo>
                      <a:pt x="0" y="711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456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866900" y="431508"/>
              <a:ext cx="7556499" cy="25400"/>
              <a:chOff x="0" y="0"/>
              <a:chExt cx="7556499" cy="25400"/>
            </a:xfrm>
          </p:grpSpPr>
          <p:sp>
            <p:nvSpPr>
              <p:cNvPr id="10" name="Freeform 10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2109451" y="431508"/>
              <a:ext cx="7556497" cy="25400"/>
              <a:chOff x="0" y="0"/>
              <a:chExt cx="7556497" cy="25400"/>
            </a:xfrm>
          </p:grpSpPr>
          <p:sp>
            <p:nvSpPr>
              <p:cNvPr id="12" name="Freeform 12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20194687" y="0"/>
              <a:ext cx="892932" cy="892932"/>
            </a:xfrm>
            <a:custGeom>
              <a:avLst/>
              <a:gdLst/>
              <a:ahLst/>
              <a:cxnLst/>
              <a:rect l="l" t="t" r="r" b="b"/>
              <a:pathLst>
                <a:path w="892932" h="892932">
                  <a:moveTo>
                    <a:pt x="0" y="0"/>
                  </a:moveTo>
                  <a:lnTo>
                    <a:pt x="892932" y="0"/>
                  </a:lnTo>
                  <a:lnTo>
                    <a:pt x="892932" y="892932"/>
                  </a:lnTo>
                  <a:lnTo>
                    <a:pt x="0" y="89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8778100" y="279117"/>
              <a:ext cx="3652800" cy="418894"/>
              <a:chOff x="0" y="0"/>
              <a:chExt cx="3652800" cy="41889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652800" cy="418894"/>
              </a:xfrm>
              <a:custGeom>
                <a:avLst/>
                <a:gdLst/>
                <a:ahLst/>
                <a:cxnLst/>
                <a:rect l="l" t="t" r="r" b="b"/>
                <a:pathLst>
                  <a:path w="3652800" h="418894">
                    <a:moveTo>
                      <a:pt x="0" y="0"/>
                    </a:moveTo>
                    <a:lnTo>
                      <a:pt x="3652800" y="0"/>
                    </a:lnTo>
                    <a:lnTo>
                      <a:pt x="3652800" y="418894"/>
                    </a:lnTo>
                    <a:lnTo>
                      <a:pt x="0" y="4188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3652800" cy="42841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002"/>
                  </a:lnSpc>
                </a:pPr>
                <a:r>
                  <a:rPr lang="en-US" sz="1600" b="1">
                    <a:solidFill>
                      <a:srgbClr val="D0CCE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CBIT Hacktoberfest 2025</a:t>
                </a:r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15849600" y="336499"/>
            <a:ext cx="182210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no.48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1EE09-F9EF-B636-2C3F-CD47D78263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83280"/>
            <a:ext cx="12725400" cy="73450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584763"/>
            <a:ext cx="7776685" cy="1366770"/>
            <a:chOff x="0" y="0"/>
            <a:chExt cx="10368913" cy="18223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68914" cy="1822359"/>
            </a:xfrm>
            <a:custGeom>
              <a:avLst/>
              <a:gdLst/>
              <a:ahLst/>
              <a:cxnLst/>
              <a:rect l="l" t="t" r="r" b="b"/>
              <a:pathLst>
                <a:path w="10368914" h="1822359">
                  <a:moveTo>
                    <a:pt x="0" y="0"/>
                  </a:moveTo>
                  <a:lnTo>
                    <a:pt x="10368914" y="0"/>
                  </a:lnTo>
                  <a:lnTo>
                    <a:pt x="10368914" y="1822359"/>
                  </a:lnTo>
                  <a:lnTo>
                    <a:pt x="0" y="1822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368913" cy="18318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120"/>
                </a:lnSpc>
              </a:pPr>
              <a:r>
                <a:rPr lang="en-US" sz="5000" b="1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{ </a:t>
              </a:r>
              <a:r>
                <a:rPr lang="en-US" sz="50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System Architecture</a:t>
              </a:r>
              <a:r>
                <a:rPr lang="en-US" sz="5000" b="1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}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625" y="9117337"/>
            <a:ext cx="15815714" cy="669699"/>
            <a:chOff x="0" y="0"/>
            <a:chExt cx="21087619" cy="89293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90865"/>
              <a:ext cx="1460500" cy="711201"/>
              <a:chOff x="0" y="0"/>
              <a:chExt cx="1460500" cy="711201"/>
            </a:xfrm>
          </p:grpSpPr>
          <p:sp>
            <p:nvSpPr>
              <p:cNvPr id="8" name="Freeform 8" descr="preencoded.png"/>
              <p:cNvSpPr/>
              <p:nvPr/>
            </p:nvSpPr>
            <p:spPr>
              <a:xfrm>
                <a:off x="0" y="0"/>
                <a:ext cx="14605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460500" h="711200">
                    <a:moveTo>
                      <a:pt x="0" y="0"/>
                    </a:moveTo>
                    <a:lnTo>
                      <a:pt x="1460500" y="0"/>
                    </a:lnTo>
                    <a:lnTo>
                      <a:pt x="1460500" y="711200"/>
                    </a:lnTo>
                    <a:lnTo>
                      <a:pt x="0" y="711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456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866900" y="431508"/>
              <a:ext cx="7556499" cy="25400"/>
              <a:chOff x="0" y="0"/>
              <a:chExt cx="7556499" cy="25400"/>
            </a:xfrm>
          </p:grpSpPr>
          <p:sp>
            <p:nvSpPr>
              <p:cNvPr id="10" name="Freeform 10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2109451" y="431508"/>
              <a:ext cx="7556497" cy="25400"/>
              <a:chOff x="0" y="0"/>
              <a:chExt cx="7556497" cy="25400"/>
            </a:xfrm>
          </p:grpSpPr>
          <p:sp>
            <p:nvSpPr>
              <p:cNvPr id="12" name="Freeform 12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20194687" y="0"/>
              <a:ext cx="892932" cy="892932"/>
            </a:xfrm>
            <a:custGeom>
              <a:avLst/>
              <a:gdLst/>
              <a:ahLst/>
              <a:cxnLst/>
              <a:rect l="l" t="t" r="r" b="b"/>
              <a:pathLst>
                <a:path w="892932" h="892932">
                  <a:moveTo>
                    <a:pt x="0" y="0"/>
                  </a:moveTo>
                  <a:lnTo>
                    <a:pt x="892932" y="0"/>
                  </a:lnTo>
                  <a:lnTo>
                    <a:pt x="892932" y="892932"/>
                  </a:lnTo>
                  <a:lnTo>
                    <a:pt x="0" y="89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8778100" y="279117"/>
              <a:ext cx="3652800" cy="418894"/>
              <a:chOff x="0" y="0"/>
              <a:chExt cx="3652800" cy="41889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652800" cy="418894"/>
              </a:xfrm>
              <a:custGeom>
                <a:avLst/>
                <a:gdLst/>
                <a:ahLst/>
                <a:cxnLst/>
                <a:rect l="l" t="t" r="r" b="b"/>
                <a:pathLst>
                  <a:path w="3652800" h="418894">
                    <a:moveTo>
                      <a:pt x="0" y="0"/>
                    </a:moveTo>
                    <a:lnTo>
                      <a:pt x="3652800" y="0"/>
                    </a:lnTo>
                    <a:lnTo>
                      <a:pt x="3652800" y="418894"/>
                    </a:lnTo>
                    <a:lnTo>
                      <a:pt x="0" y="4188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3652800" cy="42841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002"/>
                  </a:lnSpc>
                </a:pPr>
                <a:r>
                  <a:rPr lang="en-US" sz="1600" b="1">
                    <a:solidFill>
                      <a:srgbClr val="D0CCE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CBIT Hacktoberfest 2025</a:t>
                </a:r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15697200" y="336499"/>
            <a:ext cx="197450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no.48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410BDD-AD53-EA58-88C0-3D8C8C54E491}"/>
              </a:ext>
            </a:extLst>
          </p:cNvPr>
          <p:cNvSpPr txBox="1"/>
          <p:nvPr/>
        </p:nvSpPr>
        <p:spPr>
          <a:xfrm>
            <a:off x="1347239" y="7250332"/>
            <a:ext cx="15659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/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KEY COMPONENTS: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• Hardware accelerator for polynomial math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• DVFS for dynamic power optimization  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• NIST-approved Kyber/</a:t>
            </a:r>
            <a:r>
              <a:rPr lang="en-IN" dirty="0" err="1">
                <a:solidFill>
                  <a:schemeClr val="bg1"/>
                </a:solidFill>
                <a:latin typeface="Modern No. 20" panose="02070704070505020303" pitchFamily="18" charset="0"/>
              </a:rPr>
              <a:t>Dilithium</a:t>
            </a:r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 algorithms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• Universal IoT platform support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FE3E6F-5220-AC04-19A7-FCFD480D73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931556"/>
            <a:ext cx="13715999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62000" y="916889"/>
            <a:ext cx="17736529" cy="4907827"/>
            <a:chOff x="-355600" y="499448"/>
            <a:chExt cx="23648706" cy="6543765"/>
          </a:xfrm>
        </p:grpSpPr>
        <p:sp>
          <p:nvSpPr>
            <p:cNvPr id="4" name="Freeform 4"/>
            <p:cNvSpPr/>
            <p:nvPr/>
          </p:nvSpPr>
          <p:spPr>
            <a:xfrm>
              <a:off x="-355600" y="499448"/>
              <a:ext cx="8994001" cy="1822359"/>
            </a:xfrm>
            <a:custGeom>
              <a:avLst/>
              <a:gdLst/>
              <a:ahLst/>
              <a:cxnLst/>
              <a:rect l="l" t="t" r="r" b="b"/>
              <a:pathLst>
                <a:path w="8994001" h="1822359">
                  <a:moveTo>
                    <a:pt x="0" y="0"/>
                  </a:moveTo>
                  <a:lnTo>
                    <a:pt x="8994001" y="0"/>
                  </a:lnTo>
                  <a:lnTo>
                    <a:pt x="8994001" y="1822359"/>
                  </a:lnTo>
                  <a:lnTo>
                    <a:pt x="0" y="1822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299106" y="5211329"/>
              <a:ext cx="8994000" cy="18318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120"/>
                </a:lnSpc>
              </a:pPr>
              <a:r>
                <a:rPr lang="en-US" sz="50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entation</a:t>
              </a:r>
              <a:r>
                <a:rPr lang="en-US" sz="5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5000" b="1" dirty="0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}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90625" y="9185486"/>
            <a:ext cx="1095375" cy="533401"/>
            <a:chOff x="0" y="0"/>
            <a:chExt cx="1460500" cy="711201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460500" cy="711200"/>
            </a:xfrm>
            <a:custGeom>
              <a:avLst/>
              <a:gdLst/>
              <a:ahLst/>
              <a:cxnLst/>
              <a:rect l="l" t="t" r="r" b="b"/>
              <a:pathLst>
                <a:path w="1460500" h="711200">
                  <a:moveTo>
                    <a:pt x="0" y="0"/>
                  </a:moveTo>
                  <a:lnTo>
                    <a:pt x="1460500" y="0"/>
                  </a:lnTo>
                  <a:lnTo>
                    <a:pt x="1460500" y="711200"/>
                  </a:lnTo>
                  <a:lnTo>
                    <a:pt x="0" y="71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45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590800" y="9440968"/>
            <a:ext cx="5667374" cy="19050"/>
            <a:chOff x="0" y="0"/>
            <a:chExt cx="7556499" cy="254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556500" cy="25400"/>
            </a:xfrm>
            <a:custGeom>
              <a:avLst/>
              <a:gdLst/>
              <a:ahLst/>
              <a:cxnLst/>
              <a:rect l="l" t="t" r="r" b="b"/>
              <a:pathLst>
                <a:path w="7556500" h="25400">
                  <a:moveTo>
                    <a:pt x="0" y="0"/>
                  </a:moveTo>
                  <a:lnTo>
                    <a:pt x="7556500" y="0"/>
                  </a:lnTo>
                  <a:lnTo>
                    <a:pt x="75565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489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72713" y="9440968"/>
            <a:ext cx="5667373" cy="19050"/>
            <a:chOff x="0" y="0"/>
            <a:chExt cx="7556497" cy="254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556500" cy="25400"/>
            </a:xfrm>
            <a:custGeom>
              <a:avLst/>
              <a:gdLst/>
              <a:ahLst/>
              <a:cxnLst/>
              <a:rect l="l" t="t" r="r" b="b"/>
              <a:pathLst>
                <a:path w="7556500" h="25400">
                  <a:moveTo>
                    <a:pt x="0" y="0"/>
                  </a:moveTo>
                  <a:lnTo>
                    <a:pt x="7556500" y="0"/>
                  </a:lnTo>
                  <a:lnTo>
                    <a:pt x="75565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2489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336640" y="9117337"/>
            <a:ext cx="669699" cy="669699"/>
          </a:xfrm>
          <a:custGeom>
            <a:avLst/>
            <a:gdLst/>
            <a:ahLst/>
            <a:cxnLst/>
            <a:rect l="l" t="t" r="r" b="b"/>
            <a:pathLst>
              <a:path w="669699" h="669699">
                <a:moveTo>
                  <a:pt x="0" y="0"/>
                </a:moveTo>
                <a:lnTo>
                  <a:pt x="669699" y="0"/>
                </a:lnTo>
                <a:lnTo>
                  <a:pt x="669699" y="669699"/>
                </a:lnTo>
                <a:lnTo>
                  <a:pt x="0" y="669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7774200" y="9326675"/>
            <a:ext cx="2739600" cy="314170"/>
            <a:chOff x="0" y="0"/>
            <a:chExt cx="3652800" cy="4188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52800" cy="418894"/>
            </a:xfrm>
            <a:custGeom>
              <a:avLst/>
              <a:gdLst/>
              <a:ahLst/>
              <a:cxnLst/>
              <a:rect l="l" t="t" r="r" b="b"/>
              <a:pathLst>
                <a:path w="3652800" h="418894">
                  <a:moveTo>
                    <a:pt x="0" y="0"/>
                  </a:moveTo>
                  <a:lnTo>
                    <a:pt x="3652800" y="0"/>
                  </a:lnTo>
                  <a:lnTo>
                    <a:pt x="3652800" y="418894"/>
                  </a:lnTo>
                  <a:lnTo>
                    <a:pt x="0" y="4188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3652800" cy="4284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02"/>
                </a:lnSpc>
              </a:pPr>
              <a:r>
                <a:rPr lang="en-US" sz="1600" b="1">
                  <a:solidFill>
                    <a:srgbClr val="D0CCE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CBIT Hacktoberfest 2025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849600" y="336499"/>
            <a:ext cx="182210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no.48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F909CB-39E3-3481-7F9F-6F2683607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4" y="200025"/>
            <a:ext cx="8991600" cy="9886950"/>
          </a:xfrm>
          <a:prstGeom prst="rect">
            <a:avLst/>
          </a:prstGeom>
        </p:spPr>
      </p:pic>
      <p:sp>
        <p:nvSpPr>
          <p:cNvPr id="29" name="TextBox 5">
            <a:extLst>
              <a:ext uri="{FF2B5EF4-FFF2-40B4-BE49-F238E27FC236}">
                <a16:creationId xmlns:a16="http://schemas.microsoft.com/office/drawing/2014/main" id="{C306ECB4-7B1F-C947-B49D-B9C10A22DA25}"/>
              </a:ext>
            </a:extLst>
          </p:cNvPr>
          <p:cNvSpPr txBox="1"/>
          <p:nvPr/>
        </p:nvSpPr>
        <p:spPr>
          <a:xfrm>
            <a:off x="2626290" y="4456543"/>
            <a:ext cx="3171477" cy="13739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6120"/>
              </a:lnSpc>
            </a:pPr>
            <a:r>
              <a:rPr lang="en-US" sz="5000" b="1" dirty="0">
                <a:solidFill>
                  <a:srgbClr val="A0A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{ </a:t>
            </a:r>
            <a:r>
              <a:rPr lang="en-US" sz="50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</a:t>
            </a:r>
            <a:endParaRPr lang="en-US" sz="5000" b="1" dirty="0">
              <a:solidFill>
                <a:srgbClr val="A0A0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660032"/>
            <a:ext cx="9709648" cy="1373007"/>
            <a:chOff x="0" y="0"/>
            <a:chExt cx="12946197" cy="18306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46198" cy="1830677"/>
            </a:xfrm>
            <a:custGeom>
              <a:avLst/>
              <a:gdLst/>
              <a:ahLst/>
              <a:cxnLst/>
              <a:rect l="l" t="t" r="r" b="b"/>
              <a:pathLst>
                <a:path w="12946198" h="1830677">
                  <a:moveTo>
                    <a:pt x="0" y="0"/>
                  </a:moveTo>
                  <a:lnTo>
                    <a:pt x="12946198" y="0"/>
                  </a:lnTo>
                  <a:lnTo>
                    <a:pt x="12946198" y="1830677"/>
                  </a:lnTo>
                  <a:lnTo>
                    <a:pt x="0" y="1830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46197" cy="184020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120"/>
                </a:lnSpc>
              </a:pPr>
              <a:r>
                <a:rPr lang="en-US" sz="5000" b="1" dirty="0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{</a:t>
              </a:r>
              <a:r>
                <a:rPr lang="en-US" sz="5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Challenges and Outcomes </a:t>
              </a:r>
              <a:r>
                <a:rPr lang="en-US" sz="5000" b="1" dirty="0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}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625" y="9117337"/>
            <a:ext cx="15815714" cy="669699"/>
            <a:chOff x="0" y="0"/>
            <a:chExt cx="21087619" cy="89293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90865"/>
              <a:ext cx="1460500" cy="711201"/>
              <a:chOff x="0" y="0"/>
              <a:chExt cx="1460500" cy="711201"/>
            </a:xfrm>
          </p:grpSpPr>
          <p:sp>
            <p:nvSpPr>
              <p:cNvPr id="8" name="Freeform 8" descr="preencoded.png"/>
              <p:cNvSpPr/>
              <p:nvPr/>
            </p:nvSpPr>
            <p:spPr>
              <a:xfrm>
                <a:off x="0" y="0"/>
                <a:ext cx="14605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460500" h="711200">
                    <a:moveTo>
                      <a:pt x="0" y="0"/>
                    </a:moveTo>
                    <a:lnTo>
                      <a:pt x="1460500" y="0"/>
                    </a:lnTo>
                    <a:lnTo>
                      <a:pt x="1460500" y="711200"/>
                    </a:lnTo>
                    <a:lnTo>
                      <a:pt x="0" y="711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456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866900" y="431508"/>
              <a:ext cx="7556499" cy="25400"/>
              <a:chOff x="0" y="0"/>
              <a:chExt cx="7556499" cy="25400"/>
            </a:xfrm>
          </p:grpSpPr>
          <p:sp>
            <p:nvSpPr>
              <p:cNvPr id="10" name="Freeform 10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2109451" y="431508"/>
              <a:ext cx="7556497" cy="25400"/>
              <a:chOff x="0" y="0"/>
              <a:chExt cx="7556497" cy="25400"/>
            </a:xfrm>
          </p:grpSpPr>
          <p:sp>
            <p:nvSpPr>
              <p:cNvPr id="12" name="Freeform 12" descr="preencoded.png"/>
              <p:cNvSpPr/>
              <p:nvPr/>
            </p:nvSpPr>
            <p:spPr>
              <a:xfrm>
                <a:off x="0" y="0"/>
                <a:ext cx="75565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7556500" h="25400">
                    <a:moveTo>
                      <a:pt x="0" y="0"/>
                    </a:moveTo>
                    <a:lnTo>
                      <a:pt x="7556500" y="0"/>
                    </a:lnTo>
                    <a:lnTo>
                      <a:pt x="7556500" y="25400"/>
                    </a:lnTo>
                    <a:lnTo>
                      <a:pt x="0" y="254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248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20194687" y="0"/>
              <a:ext cx="892932" cy="892932"/>
            </a:xfrm>
            <a:custGeom>
              <a:avLst/>
              <a:gdLst/>
              <a:ahLst/>
              <a:cxnLst/>
              <a:rect l="l" t="t" r="r" b="b"/>
              <a:pathLst>
                <a:path w="892932" h="892932">
                  <a:moveTo>
                    <a:pt x="0" y="0"/>
                  </a:moveTo>
                  <a:lnTo>
                    <a:pt x="892932" y="0"/>
                  </a:lnTo>
                  <a:lnTo>
                    <a:pt x="892932" y="892932"/>
                  </a:lnTo>
                  <a:lnTo>
                    <a:pt x="0" y="89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8778100" y="279117"/>
              <a:ext cx="3652800" cy="418894"/>
              <a:chOff x="0" y="0"/>
              <a:chExt cx="3652800" cy="41889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652800" cy="418894"/>
              </a:xfrm>
              <a:custGeom>
                <a:avLst/>
                <a:gdLst/>
                <a:ahLst/>
                <a:cxnLst/>
                <a:rect l="l" t="t" r="r" b="b"/>
                <a:pathLst>
                  <a:path w="3652800" h="418894">
                    <a:moveTo>
                      <a:pt x="0" y="0"/>
                    </a:moveTo>
                    <a:lnTo>
                      <a:pt x="3652800" y="0"/>
                    </a:lnTo>
                    <a:lnTo>
                      <a:pt x="3652800" y="418894"/>
                    </a:lnTo>
                    <a:lnTo>
                      <a:pt x="0" y="4188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3652800" cy="42841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002"/>
                  </a:lnSpc>
                </a:pPr>
                <a:r>
                  <a:rPr lang="en-US" sz="1600" b="1">
                    <a:solidFill>
                      <a:srgbClr val="D0CCE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CBIT Hacktoberfest 2025</a:t>
                </a:r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15773400" y="336499"/>
            <a:ext cx="189830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no.48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178F1-4B8A-F945-F0E0-0DE65873963A}"/>
              </a:ext>
            </a:extLst>
          </p:cNvPr>
          <p:cNvSpPr txBox="1"/>
          <p:nvPr/>
        </p:nvSpPr>
        <p:spPr>
          <a:xfrm>
            <a:off x="1223576" y="2498779"/>
            <a:ext cx="74961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1. COMPUTATIONAL INTENSITY</a:t>
            </a:r>
          </a:p>
          <a:p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Challenge: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PQC algorithms overwhelmed IoT processors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Solution: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Dedicated polynomial math hardware accelerator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Outcome: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3x faster performance than software-only PQC</a:t>
            </a:r>
          </a:p>
          <a:p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2. POWER CONSUMPTION</a:t>
            </a:r>
          </a:p>
          <a:p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Challenge: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Traditional PQC drained IoT batteries rapidly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Solution: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Dynamic Voltage Frequency Scaling (DVFS) technology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Outcome: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40% energy reduction with longer battery life</a:t>
            </a:r>
          </a:p>
          <a:p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3. COST PROHIBITION</a:t>
            </a:r>
          </a:p>
          <a:p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Challenge: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Security required expensive hardware upgrades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Solution: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Optimized for $20 commodity boards (ARM/ESP32/RPi)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Outcome: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90% cost reduction vs traditional security solutions</a:t>
            </a:r>
          </a:p>
          <a:p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4. COMPATIBILITY FRAGMENTATION</a:t>
            </a:r>
          </a:p>
          <a:p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Challenge: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Diverse IoT hardware ecosystem with no standard platform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Solution: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Universal cross-platform architecture with automatic detection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Outcome: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95% coverage of existing IoT devices with zero code changes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Solution: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Extensive field testing across temperature/power variations</a:t>
            </a:r>
            <a:b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Modern No. 20" panose="02070704070505020303" pitchFamily="18" charset="0"/>
              </a:rPr>
              <a:t>Outcome:</a:t>
            </a:r>
            <a:r>
              <a:rPr lang="en-IN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 Reliable operation from -40°C to 85°C in all conditions</a:t>
            </a:r>
          </a:p>
          <a:p>
            <a:endParaRPr lang="en-IN" sz="2000" dirty="0">
              <a:solidFill>
                <a:schemeClr val="bg1"/>
              </a:solidFill>
              <a:latin typeface="Modern No. 20" panose="020707040705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35E4B-EC4A-FA8A-E51C-7B6223C953A9}"/>
              </a:ext>
            </a:extLst>
          </p:cNvPr>
          <p:cNvSpPr txBox="1"/>
          <p:nvPr/>
        </p:nvSpPr>
        <p:spPr>
          <a:xfrm>
            <a:off x="9220200" y="3712339"/>
            <a:ext cx="7239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5. STANDARDS EVOLUTION</a:t>
            </a:r>
          </a:p>
          <a:p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Challenge:</a:t>
            </a:r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 NIST PQC standards changed during development</a:t>
            </a:r>
            <a:b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Solution:</a:t>
            </a:r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 Modular, algorithm-agnostic acceleration engine</a:t>
            </a:r>
            <a:b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Outcome:</a:t>
            </a:r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 Future-proof design adaptable to any PQC standard changes</a:t>
            </a:r>
          </a:p>
          <a:p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6. ADOPTION RESISTANCE</a:t>
            </a:r>
          </a:p>
          <a:p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Challenge:</a:t>
            </a:r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 "If it's not broken, don't fix it" manufacturer mentality</a:t>
            </a:r>
            <a:b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Solution:</a:t>
            </a:r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 Live quantum attack demonstrations showing current vulnerability</a:t>
            </a:r>
            <a:b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</a:br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Outcome:</a:t>
            </a:r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 Created urgency and clear ROI for immediate implementation</a:t>
            </a:r>
          </a:p>
          <a:p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7. REAL-WORLD DEPLOYMENT</a:t>
            </a:r>
          </a:p>
          <a:p>
            <a:r>
              <a:rPr lang="en-IN" b="1" dirty="0">
                <a:solidFill>
                  <a:schemeClr val="bg1"/>
                </a:solidFill>
                <a:latin typeface="Modern No. 20" panose="02070704070505020303" pitchFamily="18" charset="0"/>
              </a:rPr>
              <a:t>Challenge:</a:t>
            </a:r>
            <a:r>
              <a:rPr lang="en-IN" dirty="0">
                <a:solidFill>
                  <a:schemeClr val="bg1"/>
                </a:solidFill>
                <a:latin typeface="Modern No. 20" panose="02070704070505020303" pitchFamily="18" charset="0"/>
              </a:rPr>
              <a:t> Diverse environmental conditions and use cases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583749"/>
            <a:ext cx="7773917" cy="1366770"/>
            <a:chOff x="0" y="0"/>
            <a:chExt cx="10365222" cy="18223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65223" cy="1822359"/>
            </a:xfrm>
            <a:custGeom>
              <a:avLst/>
              <a:gdLst/>
              <a:ahLst/>
              <a:cxnLst/>
              <a:rect l="l" t="t" r="r" b="b"/>
              <a:pathLst>
                <a:path w="10365223" h="1822359">
                  <a:moveTo>
                    <a:pt x="0" y="0"/>
                  </a:moveTo>
                  <a:lnTo>
                    <a:pt x="10365223" y="0"/>
                  </a:lnTo>
                  <a:lnTo>
                    <a:pt x="10365223" y="1822359"/>
                  </a:lnTo>
                  <a:lnTo>
                    <a:pt x="0" y="1822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365222" cy="18318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120"/>
                </a:lnSpc>
              </a:pPr>
              <a:r>
                <a:rPr lang="en-US" sz="5000" b="1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{ </a:t>
              </a:r>
              <a:r>
                <a:rPr lang="en-US" sz="50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Impact &amp; Use Cases </a:t>
              </a:r>
              <a:r>
                <a:rPr lang="en-US" sz="5000" b="1">
                  <a:solidFill>
                    <a:srgbClr val="A0A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}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90625" y="9185486"/>
            <a:ext cx="1095375" cy="533401"/>
            <a:chOff x="0" y="0"/>
            <a:chExt cx="1460500" cy="711201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460500" cy="711200"/>
            </a:xfrm>
            <a:custGeom>
              <a:avLst/>
              <a:gdLst/>
              <a:ahLst/>
              <a:cxnLst/>
              <a:rect l="l" t="t" r="r" b="b"/>
              <a:pathLst>
                <a:path w="1460500" h="711200">
                  <a:moveTo>
                    <a:pt x="0" y="0"/>
                  </a:moveTo>
                  <a:lnTo>
                    <a:pt x="1460500" y="0"/>
                  </a:lnTo>
                  <a:lnTo>
                    <a:pt x="1460500" y="711200"/>
                  </a:lnTo>
                  <a:lnTo>
                    <a:pt x="0" y="71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45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590800" y="9440968"/>
            <a:ext cx="5667374" cy="19050"/>
            <a:chOff x="0" y="0"/>
            <a:chExt cx="7556499" cy="254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556500" cy="25400"/>
            </a:xfrm>
            <a:custGeom>
              <a:avLst/>
              <a:gdLst/>
              <a:ahLst/>
              <a:cxnLst/>
              <a:rect l="l" t="t" r="r" b="b"/>
              <a:pathLst>
                <a:path w="7556500" h="25400">
                  <a:moveTo>
                    <a:pt x="0" y="0"/>
                  </a:moveTo>
                  <a:lnTo>
                    <a:pt x="7556500" y="0"/>
                  </a:lnTo>
                  <a:lnTo>
                    <a:pt x="75565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489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72713" y="9440968"/>
            <a:ext cx="5667373" cy="19050"/>
            <a:chOff x="0" y="0"/>
            <a:chExt cx="7556497" cy="254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556500" cy="25400"/>
            </a:xfrm>
            <a:custGeom>
              <a:avLst/>
              <a:gdLst/>
              <a:ahLst/>
              <a:cxnLst/>
              <a:rect l="l" t="t" r="r" b="b"/>
              <a:pathLst>
                <a:path w="7556500" h="25400">
                  <a:moveTo>
                    <a:pt x="0" y="0"/>
                  </a:moveTo>
                  <a:lnTo>
                    <a:pt x="7556500" y="0"/>
                  </a:lnTo>
                  <a:lnTo>
                    <a:pt x="755650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2489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336640" y="9117337"/>
            <a:ext cx="669699" cy="669699"/>
          </a:xfrm>
          <a:custGeom>
            <a:avLst/>
            <a:gdLst/>
            <a:ahLst/>
            <a:cxnLst/>
            <a:rect l="l" t="t" r="r" b="b"/>
            <a:pathLst>
              <a:path w="669699" h="669699">
                <a:moveTo>
                  <a:pt x="0" y="0"/>
                </a:moveTo>
                <a:lnTo>
                  <a:pt x="669699" y="0"/>
                </a:lnTo>
                <a:lnTo>
                  <a:pt x="669699" y="669699"/>
                </a:lnTo>
                <a:lnTo>
                  <a:pt x="0" y="669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7774200" y="9326675"/>
            <a:ext cx="2739600" cy="314170"/>
            <a:chOff x="0" y="0"/>
            <a:chExt cx="3652800" cy="4188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52800" cy="418894"/>
            </a:xfrm>
            <a:custGeom>
              <a:avLst/>
              <a:gdLst/>
              <a:ahLst/>
              <a:cxnLst/>
              <a:rect l="l" t="t" r="r" b="b"/>
              <a:pathLst>
                <a:path w="3652800" h="418894">
                  <a:moveTo>
                    <a:pt x="0" y="0"/>
                  </a:moveTo>
                  <a:lnTo>
                    <a:pt x="3652800" y="0"/>
                  </a:lnTo>
                  <a:lnTo>
                    <a:pt x="3652800" y="418894"/>
                  </a:lnTo>
                  <a:lnTo>
                    <a:pt x="0" y="4188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3652800" cy="4284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02"/>
                </a:lnSpc>
              </a:pPr>
              <a:r>
                <a:rPr lang="en-US" sz="1600" b="1">
                  <a:solidFill>
                    <a:srgbClr val="D0CCE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CBIT Hacktoberfest 2025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773400" y="336499"/>
            <a:ext cx="189830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no.48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7AE67D-A45F-84D9-C8B4-2F06A1A0D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51260"/>
            <a:ext cx="14736440" cy="70231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538</Words>
  <Application>Microsoft Office PowerPoint</Application>
  <PresentationFormat>Custom</PresentationFormat>
  <Paragraphs>81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Modern No. 20</vt:lpstr>
      <vt:lpstr>Montserrat Bold</vt:lpstr>
      <vt:lpstr>Montserrat</vt:lpstr>
      <vt:lpstr>Arial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PPT__Template</dc:title>
  <dc:creator>Vedank Shinde</dc:creator>
  <cp:lastModifiedBy>Vedank Shinde</cp:lastModifiedBy>
  <cp:revision>3</cp:revision>
  <dcterms:created xsi:type="dcterms:W3CDTF">2006-08-16T00:00:00Z</dcterms:created>
  <dcterms:modified xsi:type="dcterms:W3CDTF">2025-10-26T07:34:25Z</dcterms:modified>
  <dc:identifier>DAG2uVeZFt4</dc:identifier>
</cp:coreProperties>
</file>